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6" r:id="rId3"/>
    <p:sldId id="260" r:id="rId4"/>
    <p:sldId id="258" r:id="rId5"/>
    <p:sldId id="262" r:id="rId6"/>
    <p:sldId id="264" r:id="rId7"/>
    <p:sldId id="265" r:id="rId8"/>
    <p:sldId id="266" r:id="rId9"/>
    <p:sldId id="269" r:id="rId10"/>
    <p:sldId id="267" r:id="rId11"/>
    <p:sldId id="276" r:id="rId12"/>
    <p:sldId id="270" r:id="rId13"/>
    <p:sldId id="277" r:id="rId14"/>
    <p:sldId id="278" r:id="rId15"/>
    <p:sldId id="279" r:id="rId16"/>
    <p:sldId id="280" r:id="rId17"/>
    <p:sldId id="281" r:id="rId18"/>
    <p:sldId id="282" r:id="rId19"/>
    <p:sldId id="271" r:id="rId20"/>
    <p:sldId id="273" r:id="rId21"/>
    <p:sldId id="274" r:id="rId22"/>
    <p:sldId id="275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B5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49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500D-F280-4848-8CD9-1C6E70AA311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B9473-8208-41D3-94DA-C704AB042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7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9473-8208-41D3-94DA-C704AB042CC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7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444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265 Кировского района Волгограда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игра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«Экологическая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грамотность»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Свиридова Е.В., старший воспитатель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Логвинова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И.В., воспитатель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i?id=e0bad0c0d569600fd277d7c4ba7e0fca_l-523540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77" y="3838838"/>
            <a:ext cx="3413166" cy="25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7778" b="95139" l="1875" r="61250">
                        <a14:foregroundMark x1="10729" y1="76389" x2="10729" y2="76389"/>
                        <a14:foregroundMark x1="10625" y1="80000" x2="10625" y2="80000"/>
                        <a14:foregroundMark x1="13958" y1="78194" x2="13958" y2="78194"/>
                        <a14:foregroundMark x1="4896" y1="76389" x2="4896" y2="76389"/>
                        <a14:foregroundMark x1="6042" y1="77500" x2="6042" y2="77500"/>
                        <a14:foregroundMark x1="16563" y1="73056" x2="16563" y2="73056"/>
                        <a14:foregroundMark x1="27187" y1="78611" x2="27187" y2="78611"/>
                        <a14:foregroundMark x1="34583" y1="78750" x2="34583" y2="78750"/>
                        <a14:foregroundMark x1="36563" y1="74861" x2="36563" y2="74861"/>
                        <a14:foregroundMark x1="43958" y1="72639" x2="43958" y2="72639"/>
                        <a14:foregroundMark x1="46875" y1="79167" x2="46875" y2="79167"/>
                        <a14:foregroundMark x1="54583" y1="77639" x2="55000" y2="7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0" t="59734" r="41500" b="6133"/>
          <a:stretch/>
        </p:blipFill>
        <p:spPr bwMode="auto">
          <a:xfrm>
            <a:off x="4139952" y="4077072"/>
            <a:ext cx="4582810" cy="21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5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03927e542eb22273a3e764179e542111_l-533370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"/>
          <a:stretch/>
        </p:blipFill>
        <p:spPr bwMode="auto">
          <a:xfrm>
            <a:off x="2227046" y="548680"/>
            <a:ext cx="4761916" cy="302232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22108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«карте» территории нашего детского сада  создать, назвать и презентовать объекты, которые будут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формированию предпосылок экологической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грамотности.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avatars.mds.yandex.net/i?id=9ac71a9cec2b8e578a6c2b9ad5d5c962_l-639753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75" b="93651" l="44286" r="65714">
                        <a14:foregroundMark x1="50357" y1="75336" x2="50357" y2="7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68" t="2656" r="40847" b="8471"/>
          <a:stretch/>
        </p:blipFill>
        <p:spPr bwMode="auto">
          <a:xfrm>
            <a:off x="467544" y="302932"/>
            <a:ext cx="1426464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6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058" y="980728"/>
            <a:ext cx="573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объекты желательно разместить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наших тропах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Чтобы можно было проводить наблюдения за явлениями природы и их изменениями, обучение элементарному прогнозированию 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было проводить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театрализованные представления, муз. и театральные занятия, постановку сказок, сценок.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можно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организовывать питье соков и воды;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проведения наблюдений за водоемом, за деревьями, , за птицами;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развития ловкости, силы, выносливости;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занятий по рисованию, лепке, аппликации;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выращивания урожая и лечебных растений;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релаксации и отдыха;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Музейный уголок под открытым небом;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развития тактильных ощущений, закаливания,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проведения опытов и экспериментов.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https://fsd.multiurok.ru/html/2020/10/19/s_5f8d1fd850935/1542138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8326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65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mndetsady.ru/upload/news/2017/07/orig_1e996e4eaea3a07ff57de49f026669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407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отчет «Летний театр в детском саду» (5 фото). Воспитателям детских 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72475" cy="47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34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_20241211_204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19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Экологическая тропа / МБДОУ детский сад &quot;Солнышко&quot; г. Чаплыгина Липецкой 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461893" cy="479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55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esktop\IMG-20241210-WA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1063"/>
            <a:ext cx="7620000" cy="509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99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IMG_20241211_205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072362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034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Описание: https://vospitatel.online/storage/app/docs/121/221/000/121221/6215db1ecf5e2345422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1349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42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грамотность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знания в областях, связанных с поддержанием желательного состояния окружающей среды и предупреждением нежелательных явлений.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ответственное поведение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способность действовать определенным образом (и достигать определенного результата), чтобы содействовать поддержанию желательного состояния окружающей среды. Важно: действия основаны на самостоятельных решениях, а не внешнем принуждении </a:t>
            </a:r>
          </a:p>
        </p:txBody>
      </p:sp>
      <p:pic>
        <p:nvPicPr>
          <p:cNvPr id="5122" name="Picture 2" descr="https://vodb.ru/upload/medialibrary/b00/b0079986d4bc8934cdedb00e3346a6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3241" l="10000" r="90000">
                        <a14:foregroundMark x1="22500" y1="93241" x2="22500" y2="9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4" t="7560" r="11308" b="3623"/>
          <a:stretch/>
        </p:blipFill>
        <p:spPr bwMode="auto">
          <a:xfrm>
            <a:off x="539552" y="4941168"/>
            <a:ext cx="1440160" cy="15936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vodb.ru/upload/medialibrary/b00/b0079986d4bc8934cdedb00e3346a6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3241" l="10000" r="90000">
                        <a14:foregroundMark x1="22500" y1="93241" x2="22500" y2="9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4" t="7560" r="11308" b="3623"/>
          <a:stretch/>
        </p:blipFill>
        <p:spPr bwMode="auto">
          <a:xfrm>
            <a:off x="7164288" y="4941168"/>
            <a:ext cx="1440160" cy="15936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6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73394014284231552079500991570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500042"/>
            <a:ext cx="6942137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70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\Downloads\17339403111735559193717964485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2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7339407911577468673902486685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8138"/>
            <a:ext cx="6000792" cy="618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50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22e1fbfdf18ba8f5dc298a0571836428_l-58588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0494" cy="568863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94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619" y="345420"/>
            <a:ext cx="5400600" cy="9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4280" y="1301013"/>
            <a:ext cx="3450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971600" y="1340768"/>
            <a:ext cx="28981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5" dirty="0" smtClean="0">
                <a:solidFill>
                  <a:srgbClr val="202429"/>
                </a:solidFill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sz="2000" b="1" spc="-20" dirty="0" smtClean="0">
                <a:solidFill>
                  <a:srgbClr val="202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 err="1" smtClean="0">
                <a:solidFill>
                  <a:srgbClr val="202429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602" y="2179564"/>
            <a:ext cx="3510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личная ответственность каждого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человека за состояние окружающей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среды, его собственная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деятельность, целенаправленное осознанное ограничение своих материальных потребностей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7919" y="2132856"/>
            <a:ext cx="3967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совокупность мировоззренческих представлений, экологических позиций, отношения к окружающей среде,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подобных стратегий в работе и прочей деятельности, оказывающей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воздействие на природные объекты</a:t>
            </a:r>
          </a:p>
        </p:txBody>
      </p:sp>
      <p:pic>
        <p:nvPicPr>
          <p:cNvPr id="6146" name="Picture 2" descr="https://cdn.culture.ru/images/bae221b6-38e6-514e-a344-a6be7696d3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665" y="3819487"/>
            <a:ext cx="2785472" cy="242746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4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813" y="328498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доровьесберегающая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грамотность - это элемент социальной грамотности, позволяющий адаптироваться и успешно существовать в социуме, сохранять здоровье на основе использования опыта и приобретения необходимых новых знаний и умений.</a:t>
            </a:r>
          </a:p>
        </p:txBody>
      </p:sp>
      <p:pic>
        <p:nvPicPr>
          <p:cNvPr id="7170" name="Picture 2" descr="http://static.wixstatic.com/media/1f335f_58bc945c05b94e9d8f7cbc56f941e395~mv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0" t="31410" r="22426" b="8033"/>
          <a:stretch/>
        </p:blipFill>
        <p:spPr bwMode="auto">
          <a:xfrm>
            <a:off x="2366387" y="404664"/>
            <a:ext cx="4032448" cy="299131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37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5352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системе работы по формированию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выделить три этапа: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Начальный</a:t>
            </a:r>
            <a:r>
              <a:rPr lang="ru-RU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Выполнение элементарных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уровне первоначального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умения;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Информативный</a:t>
            </a:r>
            <a:r>
              <a:rPr lang="ru-RU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Ребенку даются базовые представления о строении своего организма, о здоровье, связях с окружающей средой, правилах сохранения и укрепления своего здоровья, правилах здорового образа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жизни. Формирование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полноценного понимания основ ЗОЖ.</a:t>
            </a:r>
          </a:p>
          <a:p>
            <a:pPr marL="457200" lvl="0" algn="just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Деятельный</a:t>
            </a:r>
            <a:r>
              <a:rPr lang="ru-RU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Закрепление знаний, умений и навыков по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дальнейшему их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совершенствованию.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15" t="13229" r="1" b="7922"/>
          <a:stretch/>
        </p:blipFill>
        <p:spPr bwMode="auto">
          <a:xfrm>
            <a:off x="2699792" y="4084304"/>
            <a:ext cx="2978963" cy="229134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80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Times New Roman"/>
              </a:rPr>
              <a:t>Организация </a:t>
            </a:r>
            <a:r>
              <a:rPr lang="ru-RU" dirty="0">
                <a:latin typeface="Times New Roman"/>
                <a:ea typeface="Times New Roman"/>
              </a:rPr>
              <a:t>процессов формирования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основ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экологической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грамотности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дошкольников,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прежде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всего строится</a:t>
            </a:r>
            <a:r>
              <a:rPr lang="ru-RU" spc="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основе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интеграции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spc="5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всех видов детской деятельности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</a:t>
            </a:r>
            <a:r>
              <a:rPr lang="ru-RU" b="1" spc="5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процесса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познания.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4401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ступени отводится роль пропедевтического этапа, подготовки к изучению в начальной школе предметов экологической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088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области обучения, воспитания и развития ребенка дошкольного возраста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системы элементарных научных экологических знаний, доступных пониманию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ребенка-дошкольника,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познавательного интереса к миру природы;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первоначальных умений и навыков экологически грамотного и безопасного для природы и для самого ребенка поведения;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гуманного, эмоционально-положительного, бережного, заботливого отношения к миру природы и окружающему миру в целом; развитие чувства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объектам 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3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88832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умений и навыков наблюдений за природными объектами и явлениями;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первоначальной системы ценностных ориентации (восприятие себя как части природы, взаимосвязи человека и природы,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многообразие значений природы, ценность общения с природой);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элементарных норм поведения по отношению к природе, формирование навыков рационального природопользования в повседневной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70485" lvl="0" indent="-342900" algn="just">
              <a:spcBef>
                <a:spcPts val="335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tabLst>
                <a:tab pos="730885" algn="l"/>
              </a:tabLst>
            </a:pPr>
            <a:r>
              <a:rPr lang="ru-RU" dirty="0">
                <a:latin typeface="Times New Roman"/>
                <a:ea typeface="Times New Roman"/>
              </a:rPr>
              <a:t>формирование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умения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желания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сохранять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природу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необходимости оказывать ей помощь (уход за живыми объектами), а также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навыков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элементарной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природоохранной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деятельности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ближайшем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окружении;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marR="70485" lvl="0" indent="-342900" algn="just">
              <a:spcBef>
                <a:spcPts val="5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tabLst>
                <a:tab pos="749300" algn="l"/>
              </a:tabLst>
            </a:pPr>
            <a:r>
              <a:rPr lang="ru-RU" dirty="0">
                <a:latin typeface="Times New Roman"/>
                <a:ea typeface="Times New Roman"/>
              </a:rPr>
              <a:t>формирование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элементарных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умений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предвидеть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последствия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некоторых своих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действий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отношению</a:t>
            </a:r>
            <a:r>
              <a:rPr lang="ru-RU" spc="-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окружающей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среде [5]</a:t>
            </a:r>
            <a:r>
              <a:rPr lang="ru-RU" baseline="30000" dirty="0">
                <a:latin typeface="Times New Roman"/>
                <a:ea typeface="Times New Roman"/>
              </a:rPr>
              <a:t>9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Буклет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90" t="7696" r="34133" b="56443"/>
          <a:stretch/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4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2068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</a:rPr>
              <a:t>Условия формирования предпосылок экологической и </a:t>
            </a:r>
            <a:r>
              <a:rPr lang="ru-RU" b="1" dirty="0" err="1" smtClean="0">
                <a:latin typeface="Times New Roman"/>
              </a:rPr>
              <a:t>здоровьесберегающей</a:t>
            </a:r>
            <a:r>
              <a:rPr lang="ru-RU" b="1" dirty="0" smtClean="0">
                <a:latin typeface="Times New Roman"/>
              </a:rPr>
              <a:t> грамотности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806489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Насыщенная предметно-развивающая среда, а также возможность практической деятельности в ней;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Разнообразные игры экологической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здоровьесберегающей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направленности;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Индивидуальные и групповые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проекты (проектная деятельность);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Прогулки, экскурсии, туристические слёты;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Музей под открытым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небом;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Закаливание, занятия спортом, секции и спортивные кружки;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Акции,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лешмобы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Моделирование;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Работа с родителями, социальными партнёрами;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Разнообразные виды труда в природе;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Специально оборудованные площадки (комнаты, веранды) с содержательными объектами.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6059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289</TotalTime>
  <Words>593</Words>
  <Application>Microsoft Office PowerPoint</Application>
  <PresentationFormat>Экран (4:3)</PresentationFormat>
  <Paragraphs>61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DS341</dc:creator>
  <cp:lastModifiedBy>1</cp:lastModifiedBy>
  <cp:revision>45</cp:revision>
  <dcterms:created xsi:type="dcterms:W3CDTF">2023-11-15T10:27:02Z</dcterms:created>
  <dcterms:modified xsi:type="dcterms:W3CDTF">2024-12-11T18:13:58Z</dcterms:modified>
</cp:coreProperties>
</file>